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2" r:id="rId4"/>
    <p:sldId id="263" r:id="rId5"/>
    <p:sldId id="266" r:id="rId6"/>
    <p:sldId id="264" r:id="rId7"/>
    <p:sldId id="267" r:id="rId8"/>
    <p:sldId id="265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61" r:id="rId2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21B67-44AF-43A6-B3E9-948E76FC4688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B2DBD-1DFE-40AE-B9C0-B325E7FA21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315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349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4EC4A-ECCD-1ECB-96D6-B9A7A3A79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D27DC97-7F67-C633-0613-3882626B0C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C3F56F7-1096-4D50-546D-BE46B11222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AC4CB55-F562-DA07-0F1A-DC74D2FD27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8944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0F8D7-60D4-644F-2AE5-F3DB357F8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DC4B8B7-314F-20E3-0B0B-7E4AA317B8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F96951D-CB80-45C3-C058-FAEC3DF64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7704EE-1BAB-431F-A175-3BFDDC953F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18573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9E9C0-B7C1-30A8-37BB-C6E2C631E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17696F8-4C33-2EE0-E56D-9AEBF18FA1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85F53C6-FDC1-3B0F-105A-89B1593853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E6B5364-7937-DF17-4B6A-1D2BC7B0F3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64756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ED57C-D2D0-8A75-846C-54579FF2B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A91F85E-E7D3-E3A2-BB3A-409B7888B4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44D3AEA-CD9B-EDC5-D0DA-3B41D71168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DCEA97C-3A89-34A1-5F12-465C164AFC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88459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23191-C1F0-B787-67B5-D5099FD5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500328C-AB34-808D-6A24-1F5E390C9E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8FB6F72-6578-7369-4559-58628CA290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FD935C4-CB57-88BF-BDDE-F60C7669D5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72681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B4535-2CF7-069F-4156-22BFD401F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EC9B8B1-2296-4DB2-29C8-2947CB99DB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C9D9EFE-6B50-5F44-1734-3A5CBD9738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D24B81A-261C-BCB1-075F-15208DE6DD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4157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6576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2941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6BEA5-D4D8-C2D6-F3B9-A58422D04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C9CDEEE-B8AC-AF4E-637A-BC2A020960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EBFBAF3-414A-4789-BDF3-357C231BEE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3F6D8BB-223B-CC74-CE3A-18CEB13E5A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0478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73427-C311-A71A-FBFD-7EBC28D6C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50473CC-C783-DF03-717A-C8231AFCC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E1B5666-807B-DA5F-EA1C-4C44D756B9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6ED8C81-9F70-B992-C835-663C2A9F60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7636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274B6-73E2-DDDA-0A87-0378158FD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DD0D224-570F-C9DA-90D7-35E9858C90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5C71D4B-D3FA-3E68-0388-B9F5B1441C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0A72DB7-F000-D190-31CB-7232F8A58C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9037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B82B6-D1BF-31FA-D59A-928E10C55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278F364-9752-21AE-D22D-9E96151ADE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B9A3FC0-857E-F4AA-9AD3-15167E012D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699293-214A-250F-059F-B56C008AC3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67888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FB1ED-7F8B-BFB4-BA89-D0E2F4AFD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60707B9-BA7C-FADD-DD8C-FCBCCCFF03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9BCE45D-D10A-84A2-29EA-8DC011586C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4C8550B-6BB6-EF03-B2E6-2E337AE17E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4893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FBC95-1D4B-CA4E-7B79-BD0C5E6EC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A4CE007-70BF-C05C-DCE9-A0114A6271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5436115-609F-9BA5-A59F-0FB41A812C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4586A1A-F7F1-36AA-40ED-7DEBFF4919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B2DBD-1DFE-40AE-B9C0-B325E7FA2120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7711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177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815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0729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560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794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611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936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30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718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480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151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8F410-8E58-422F-8606-F386DCC72A69}" type="datetimeFigureOut">
              <a:rPr lang="pl-PL" smtClean="0"/>
              <a:t>12.09.2025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892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kuratorium.waw.p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nkursy.kuratorium.waw.pl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kuratorium.waw.pl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ominika.piorczynska@kuratorium.waw.p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nkursy.kuratorium.waw.pl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logia@oeiizk.edu.pl" TargetMode="External"/><Relationship Id="rId4" Type="http://schemas.openxmlformats.org/officeDocument/2006/relationships/hyperlink" Target="https://logia.oeiizk.edu.pl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nkursyprzedmiotowe.pl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6580"/>
            <a:ext cx="12192000" cy="32639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55880" y="2653013"/>
            <a:ext cx="11483439" cy="2387600"/>
          </a:xfrm>
        </p:spPr>
        <p:txBody>
          <a:bodyPr>
            <a:noAutofit/>
          </a:bodyPr>
          <a:lstStyle/>
          <a:p>
            <a:r>
              <a:rPr lang="pl-PL" sz="4400" b="1" dirty="0">
                <a:solidFill>
                  <a:schemeClr val="accent5">
                    <a:lumMod val="75000"/>
                  </a:schemeClr>
                </a:solidFill>
              </a:rPr>
              <a:t>KONKURSY ORGANIZOWANE PRZEZ</a:t>
            </a:r>
            <a:br>
              <a:rPr lang="pl-PL" sz="44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75000"/>
                  </a:schemeClr>
                </a:solidFill>
              </a:rPr>
              <a:t>MAZOWIECKIEGO KURATORA OŚWIATY (MKO)</a:t>
            </a:r>
            <a:br>
              <a:rPr lang="pl-PL" sz="44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75000"/>
                  </a:schemeClr>
                </a:solidFill>
              </a:rPr>
              <a:t>DLA UCZNIÓW KLAS IV-VIII </a:t>
            </a:r>
            <a:br>
              <a:rPr lang="pl-PL" sz="44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75000"/>
                  </a:schemeClr>
                </a:solidFill>
              </a:rPr>
              <a:t>SZKÓŁ PODSTAWOWYCH</a:t>
            </a:r>
            <a:br>
              <a:rPr lang="pl-PL" sz="44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75000"/>
                  </a:schemeClr>
                </a:solidFill>
              </a:rPr>
              <a:t>W ROKU SZKOLNYM 2025/2026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4971058"/>
            <a:ext cx="9144000" cy="1103335"/>
          </a:xfrm>
        </p:spPr>
        <p:txBody>
          <a:bodyPr>
            <a:normAutofit/>
          </a:bodyPr>
          <a:lstStyle/>
          <a:p>
            <a:r>
              <a:rPr lang="pl-PL" dirty="0"/>
              <a:t>Krystyna Mucha</a:t>
            </a:r>
          </a:p>
          <a:p>
            <a:r>
              <a:rPr lang="pl-PL" dirty="0"/>
              <a:t>Dyrektor Wydziału Kształcenia Ogólnego</a:t>
            </a:r>
          </a:p>
          <a:p>
            <a:endParaRPr lang="pl-PL" dirty="0"/>
          </a:p>
          <a:p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94433"/>
            <a:ext cx="12192000" cy="127665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743200" y="6522098"/>
            <a:ext cx="690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/>
              <a:t>Więcej informacji: </a:t>
            </a:r>
            <a:r>
              <a:rPr lang="pl-PL" sz="1200" dirty="0">
                <a:hlinkClick r:id="rId4"/>
              </a:rPr>
              <a:t>www.kuratorium.waw.pl</a:t>
            </a:r>
            <a:r>
              <a:rPr lang="pl-PL" sz="1200" dirty="0"/>
              <a:t>, oraz media społecznościowe: 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305" y="6552781"/>
            <a:ext cx="193964" cy="193964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51449" y="6550294"/>
            <a:ext cx="242455" cy="22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224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BA831-D95B-2CAA-6C48-F3D7930B4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3D92B17D-45BC-CA0C-B405-1316DBD41B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0644D092-BCB6-DCA1-EF0B-80F5DCE82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0127" y="1481287"/>
            <a:ext cx="2691741" cy="865908"/>
          </a:xfrm>
        </p:spPr>
        <p:txBody>
          <a:bodyPr>
            <a:noAutofit/>
          </a:bodyPr>
          <a:lstStyle/>
          <a:p>
            <a:pPr algn="ctr"/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Ważne!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DFDA39-4C15-BC8B-009A-9DB4F2183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7" y="2585600"/>
            <a:ext cx="10515600" cy="3850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3600" dirty="0"/>
              <a:t>Dostosowania w konkursach nie są przyznawane                   w takim zakresie, jak podczas egzaminów ósmoklasisty. Dostosowanie może zostać przyznane wyłącznie, jeżeli uczestnik konkursu podczas codziennych zajęć w szkole ma również przyznane takie dostosowanie                               np.: wydłużony czas pisania sprawdzianów.</a:t>
            </a: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084063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65A44-5BA1-9A12-063C-6E711021A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FF65D8DE-4F92-B51D-027F-4D1BC224F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641625-6DBB-FC20-7494-735F258ED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248" y="2271319"/>
            <a:ext cx="11001501" cy="3850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b="1" dirty="0"/>
              <a:t>Etap szkolny - wpisywanie wyników uczestników oraz tryb odwoławczy</a:t>
            </a:r>
          </a:p>
          <a:p>
            <a:r>
              <a:rPr lang="pl-PL" dirty="0"/>
              <a:t>Zgłoszeń uczestników wraz z wynikami należy dokonać na                       Platformę Konkursową przed ewentualnymi wglądami i odwołaniami – zgodnie z harmonogramem (załącznik 1.1 do regulaminu).</a:t>
            </a:r>
          </a:p>
          <a:p>
            <a:r>
              <a:rPr lang="pl-PL" dirty="0"/>
              <a:t>Po rozpatrzeniu odwołania dyrektor szkoły przesyła mailem kopie odwołania oraz udzielonej odpowiedzi do koordynatora konkursów MKO.</a:t>
            </a:r>
          </a:p>
          <a:p>
            <a:r>
              <a:rPr lang="pl-PL" dirty="0"/>
              <a:t>Ewentualną zmianę punktacji należy wprowadzić na Platformę Konkursową najpóźniej w terminie podanym w harmonogramie konkursu.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321921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B5CD5-EE34-D754-17AE-3AD96AC5B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35DBE2EC-ADE3-9736-A4FA-A626BED0D6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821E75FB-DCE6-D3A3-1C5C-770185081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5929" y="1302247"/>
            <a:ext cx="4940137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Etap szkolny – przebieg konkursu</a:t>
            </a:r>
            <a:endParaRPr lang="pl-PL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44262F-AF99-7355-ABB8-5064DF6DE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7" y="2670460"/>
            <a:ext cx="10515600" cy="3850411"/>
          </a:xfrm>
        </p:spPr>
        <p:txBody>
          <a:bodyPr>
            <a:noAutofit/>
          </a:bodyPr>
          <a:lstStyle/>
          <a:p>
            <a:r>
              <a:rPr lang="pl-PL" dirty="0"/>
              <a:t>Należy stworzyć uczniom warunki do samodzielnej pracy.</a:t>
            </a:r>
          </a:p>
          <a:p>
            <a:r>
              <a:rPr lang="pl-PL" dirty="0"/>
              <a:t>Nie można zmieniać dnia, ani godziny rozpoczęcia i zakończenia etapu szkolnego konkursu oraz jego formy (tylko stacjonarna).</a:t>
            </a:r>
          </a:p>
          <a:p>
            <a:r>
              <a:rPr lang="pl-PL" dirty="0"/>
              <a:t>Nie można przyznać samodzielnie dostosowania. Należy jedynie powiadomić o decyzji przekazanej przez koordynatora.</a:t>
            </a:r>
          </a:p>
          <a:p>
            <a:r>
              <a:rPr lang="pl-PL" dirty="0"/>
              <a:t>Przypominam, iż dyrektor ma obowiązek zorganizować etap szkolny konkursu MKO, nawet jeżeli chętny jest jeden uczeń.</a:t>
            </a:r>
          </a:p>
          <a:p>
            <a:pPr marL="0" indent="0"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303472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356E3-E54D-E361-576F-D2B540296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6391280-DDE6-E29C-60EB-CE6D3E3C4C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EE5021A8-280D-49F9-F609-3C4BA49F1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4426" y="1243781"/>
            <a:ext cx="8083141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Obowiązki dyrektora szkoły po przeprowadzeniu etapu szkolnego</a:t>
            </a:r>
            <a:endParaRPr lang="pl-PL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64B8CA-A99A-DF58-1347-5D9B6CD26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2444829"/>
            <a:ext cx="10515600" cy="3850411"/>
          </a:xfrm>
        </p:spPr>
        <p:txBody>
          <a:bodyPr>
            <a:noAutofit/>
          </a:bodyPr>
          <a:lstStyle/>
          <a:p>
            <a:r>
              <a:rPr lang="pl-PL" dirty="0"/>
              <a:t>Terminowe ogłoszenie wyników w szkole.</a:t>
            </a:r>
          </a:p>
          <a:p>
            <a:r>
              <a:rPr lang="pl-PL" dirty="0"/>
              <a:t>Terminowe zgłoszenie drogą elektroniczną (na Platformę konkursów) wszystkich uczniów biorących udział w konkursie, niezależnie od uzyskanego wyniku.</a:t>
            </a:r>
          </a:p>
          <a:p>
            <a:r>
              <a:rPr lang="pl-PL" dirty="0"/>
              <a:t>Umożliwienie wglądów do prac konkursowych uczniom, rodzicom/prawnym opiekunom.</a:t>
            </a:r>
          </a:p>
          <a:p>
            <a:r>
              <a:rPr lang="pl-PL" dirty="0"/>
              <a:t>Przeprowadzenie procedury odwoławczej, jeżeli zajdzie taka potrzeba.</a:t>
            </a:r>
          </a:p>
          <a:p>
            <a:r>
              <a:rPr lang="pl-PL" dirty="0"/>
              <a:t>Wprowadzenie ewentualnych zmian punktacji na Platformę Konkursową wynikających z </a:t>
            </a:r>
            <a:r>
              <a:rPr lang="pl-PL" dirty="0" err="1"/>
              <a:t>odwołań</a:t>
            </a:r>
            <a:r>
              <a:rPr lang="pl-PL" dirty="0"/>
              <a:t>.</a:t>
            </a:r>
          </a:p>
          <a:p>
            <a:pPr marL="0" indent="0"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769948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AD1DA-899B-E23A-0634-130ED7BD1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B83FC24-0F29-CEBA-F831-35069BDBC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BE91C7BE-58FB-13A0-14A8-194B839F8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0127" y="1481287"/>
            <a:ext cx="2691741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Uwaga!</a:t>
            </a:r>
            <a:endParaRPr lang="pl-PL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365B8E-B9A2-4618-0361-D5277EAD8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189" y="2585600"/>
            <a:ext cx="10609616" cy="3850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dirty="0"/>
              <a:t>Proszę przypomnieć nauczycielom, że często w konkursach do kolejnego etapu przechodzą uczniowie, którzy nie uzyskali wymaganej liczby punktów gwarantującej kwalifikacje ponieważ jest dobór procentowy najlepszych wyników w województwie. W związku z taką możliwością wynikającą z regulaminu nie można po etapie szkolnym, a przed publikacją listy na stronie organizatora przekazać informacji uczniowi,  że się nie zakwalifikował.</a:t>
            </a: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788704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DBAD8-229C-54D1-CF6E-B1085B904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FE9C2B7-C94D-853C-A6AA-ED01A4DAE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96E02442-59AE-E5B3-FA61-D8E384F98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4426" y="1243781"/>
            <a:ext cx="8083141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Zgłaszanie uczestników na panel</a:t>
            </a:r>
            <a:endParaRPr lang="pl-PL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CE056F-BC9E-2471-B353-1512C03D3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2444829"/>
            <a:ext cx="10515600" cy="3850411"/>
          </a:xfrm>
        </p:spPr>
        <p:txBody>
          <a:bodyPr>
            <a:noAutofit/>
          </a:bodyPr>
          <a:lstStyle/>
          <a:p>
            <a:r>
              <a:rPr lang="pl-PL" dirty="0"/>
              <a:t>Należy wprowadzić starannie wszystkie wymagane dane uczestnika zgodnie z instrukcjami na Platformie Konkursowej. Proszę zwrócić uwagę na poprawność wpisywanych danych w odpowiednie kolumny np. czy w kolumnie „nazwisko” omyłkowo nie zostało wpisane imię uczestnika – listy uczestników kolejnych etapów, przydziały </a:t>
            </a:r>
            <a:r>
              <a:rPr lang="pl-PL" dirty="0" err="1"/>
              <a:t>sal</a:t>
            </a:r>
            <a:r>
              <a:rPr lang="pl-PL" dirty="0"/>
              <a:t> itp.              są generowane alfabetycznie od nazwiska z panelu.</a:t>
            </a:r>
          </a:p>
          <a:p>
            <a:r>
              <a:rPr lang="pl-PL" dirty="0"/>
              <a:t>Uwaga! Wprowadzenie przez szkołę niepoprawnych danych ucznia skutkuje błędami w wystawianych przez organizatorów zaświadczeniach i dyplomach.</a:t>
            </a:r>
          </a:p>
          <a:p>
            <a:pPr marL="0" indent="0"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15119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938B5-5BAE-CB21-88A2-0E72ABBFE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DAE72388-0F0F-6892-B476-2504A144BE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7F93395F-5929-8A48-32F6-2CBA1EA3D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4425" y="1481287"/>
            <a:ext cx="8083141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Obowiązki dyrektora – weryfikacja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5F45F9-B68F-B0D7-B0C2-48DF52FE1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2444829"/>
            <a:ext cx="10515600" cy="3850411"/>
          </a:xfrm>
        </p:spPr>
        <p:txBody>
          <a:bodyPr>
            <a:noAutofit/>
          </a:bodyPr>
          <a:lstStyle/>
          <a:p>
            <a:r>
              <a:rPr lang="pl-PL" dirty="0"/>
              <a:t>Prace konkursowe uczniów podlegające weryfikacji, czas i miejsce             ich dostarczenia wskazuje koordynator konkursów MKO, o czym informuje drogą elektroniczną lub telefonicznie dyrektora szkoły.</a:t>
            </a:r>
          </a:p>
          <a:p>
            <a:r>
              <a:rPr lang="pl-PL" dirty="0"/>
              <a:t>Dyrektor szkoły lub osoba przez niego upoważniona dostarcza do organizatorów oryginały prac uczniów wyznaczonych do weryfikacji wraz z ewentualną inną dokumentacją wskazaną przez koordynatora.</a:t>
            </a:r>
          </a:p>
          <a:p>
            <a:r>
              <a:rPr lang="pl-PL" dirty="0"/>
              <a:t>Po otrzymaniu wyników weryfikacji od organizatorów dyrektor szkoły przekazuje je uczniowi i rodzicom/prawnym opiekunom.</a:t>
            </a:r>
          </a:p>
          <a:p>
            <a:pPr marL="0" indent="0"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012049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9494B-5025-405C-96D8-7CBAD32FB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8DDF4ACE-E370-5A9E-9931-29FC667D09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7D82DCF0-96C0-999C-1AEB-FF2EB57CF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0266" y="1355191"/>
            <a:ext cx="7291456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KONKURSY TEMATYCZNE </a:t>
            </a:r>
            <a:br>
              <a:rPr lang="pl-PL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I INTERDYSCYPLINARNE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4BAAE6-47E8-C3FF-DA76-6393A3406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514" y="2539831"/>
            <a:ext cx="11386960" cy="3850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dirty="0"/>
              <a:t>Zasady dotyczące organizacji konkursów przedmiotowych, zmiany                            w regulaminie, obowiązki i inne przedstawione powyżej kwestie dotyczą również poniższych konkursów tematycznych i interdyscyplinarnych organizowanych przez MKO tj.:</a:t>
            </a:r>
          </a:p>
          <a:p>
            <a:r>
              <a:rPr lang="pl-PL" dirty="0"/>
              <a:t>Konkurs o Zdrowiu „</a:t>
            </a:r>
            <a:r>
              <a:rPr lang="pl-PL" dirty="0" err="1"/>
              <a:t>Higieja</a:t>
            </a:r>
            <a:r>
              <a:rPr lang="pl-PL" dirty="0"/>
              <a:t>”</a:t>
            </a:r>
          </a:p>
          <a:p>
            <a:r>
              <a:rPr lang="pl-PL" dirty="0"/>
              <a:t>Konkurs z wiedzy o społeczeństwie</a:t>
            </a:r>
          </a:p>
          <a:p>
            <a:r>
              <a:rPr lang="pl-PL" dirty="0"/>
              <a:t>Konkurs chemiczno-ekologiczny „</a:t>
            </a:r>
            <a:r>
              <a:rPr lang="pl-PL" dirty="0" err="1"/>
              <a:t>Chemek</a:t>
            </a:r>
            <a:r>
              <a:rPr lang="pl-PL" dirty="0"/>
              <a:t>”</a:t>
            </a:r>
          </a:p>
          <a:p>
            <a:r>
              <a:rPr lang="pl-PL" dirty="0"/>
              <a:t>Konkurs z historii współczesnej.</a:t>
            </a:r>
          </a:p>
          <a:p>
            <a:pPr marL="0" indent="0"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698445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6A912-0D52-68E5-CB10-AC011D3AD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F034E5CE-CCB5-388D-C4F4-271A648A5D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833B63-F479-FDE4-98F7-DE82E5463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248" y="2128816"/>
            <a:ext cx="11001501" cy="3850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dirty="0"/>
              <a:t>Dodatkowo w przygotowaniu są kolejne edycje konkursów organizowanych na zlecenie Mazowieckiego Kuratora Oświaty tj.:</a:t>
            </a:r>
          </a:p>
          <a:p>
            <a:r>
              <a:rPr lang="pl-PL" dirty="0"/>
              <a:t>Konkurs o Unii Europejskiej organizowany przez VIII LO im. Władysława IV w Warszawie;</a:t>
            </a:r>
          </a:p>
          <a:p>
            <a:r>
              <a:rPr lang="pl-PL" dirty="0"/>
              <a:t>Konkurs Kultury Klasycznej organizowany przez Polskie Towarzystwo Filologiczne (Instytut Filologii Klasycznej Uniwersytetu Warszawskiego);</a:t>
            </a:r>
          </a:p>
          <a:p>
            <a:r>
              <a:rPr lang="pl-PL" dirty="0"/>
              <a:t>Konkurs Filozoficzny organizowany przez Polskie Towarzystwo Filozoficzne;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562312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6A0D2-B198-7F8D-4578-C3CCE82E8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FD19ABA2-EAD5-02B2-0C9C-F3391DD56B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B7ED5F-F817-0869-825D-291792BAD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248" y="2330697"/>
            <a:ext cx="11001501" cy="3850411"/>
          </a:xfrm>
        </p:spPr>
        <p:txBody>
          <a:bodyPr>
            <a:noAutofit/>
          </a:bodyPr>
          <a:lstStyle/>
          <a:p>
            <a:r>
              <a:rPr lang="pl-PL" dirty="0"/>
              <a:t>Konkurs wiedzy o Mazowszu organizowany przez Mazowieckie Samorządowe Centrum Doskonalenia Nauczycieli;</a:t>
            </a:r>
          </a:p>
          <a:p>
            <a:r>
              <a:rPr lang="pl-PL" dirty="0"/>
              <a:t>Zbrodnia Katyńska. Pamięć i prawda organizowany przez Delegaturę Płock Kuratorium Oświaty w Warszawie;</a:t>
            </a:r>
          </a:p>
          <a:p>
            <a:r>
              <a:rPr lang="pl-PL" dirty="0"/>
              <a:t>Losy żołnierza i dzieje oręża polskiego organizowany przez MKO we współpracy z innymi kuratorami oświaty.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50117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37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7137" y="1914241"/>
            <a:ext cx="10515600" cy="3850411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pl-PL" dirty="0"/>
              <a:t>9 września br. została uruchomiona oddzielna strona internetowa Kuratorium Oświaty w Warszawie przeznaczona dla uczestników konkursów, ich rodziców, dyrektorów szkół oraz nauczycieli.                 Poniżej adres internetowej strony konkursów: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pl-PL" dirty="0">
                <a:hlinkClick r:id="rId3"/>
              </a:rPr>
              <a:t>www.konkursy.kuratorium.waw.pl</a:t>
            </a:r>
            <a:endParaRPr lang="pl-PL" dirty="0"/>
          </a:p>
          <a:p>
            <a:pPr marL="0" indent="0">
              <a:spcBef>
                <a:spcPts val="1800"/>
              </a:spcBef>
              <a:buNone/>
            </a:pPr>
            <a:endParaRPr lang="pl-PL" dirty="0"/>
          </a:p>
          <a:p>
            <a:pPr marL="0" indent="0">
              <a:spcBef>
                <a:spcPts val="1800"/>
              </a:spcBef>
              <a:buNone/>
            </a:pPr>
            <a:r>
              <a:rPr lang="pl-PL" dirty="0"/>
              <a:t>Wszelkie informacje o konkursach organizowanych                                       przez Mazowieckiego Kuratora Oświaty lub na zlecenie MKO                           będą publikowane na nowej stronie internetowej.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820347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E357B-677F-0842-5754-2E11E34C0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54E1609-AA88-88A1-45D9-DF267F70B1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84873D-5D79-67F5-78A0-2452B850C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623" y="1914241"/>
            <a:ext cx="11596752" cy="3850411"/>
          </a:xfrm>
        </p:spPr>
        <p:txBody>
          <a:bodyPr>
            <a:noAutofit/>
          </a:bodyPr>
          <a:lstStyle/>
          <a:p>
            <a:r>
              <a:rPr lang="pl-PL" sz="2600" dirty="0"/>
              <a:t>Jesteśmy w trakcie przygotowywania dokumentacji dotyczącej organizacji poszczególnych konkursów. Do 30 września br. zostaną opublikowane informacje                o konkursach organizowanych przez Mazowieckiego Kuratora Oświaty w roku szkolnym 2025/2026.</a:t>
            </a:r>
          </a:p>
          <a:p>
            <a:r>
              <a:rPr lang="pl-PL" sz="2600" dirty="0"/>
              <a:t>Uprzejma prośba o przekazanie nauczycielom, uczniom i rodzicom informacji                      o konkursach organizowanych w tym roku szkolnym przez Mazowieckiego Kuratora Oświaty. Proszę o podanie adresu nowej internetowej strony konkursów MKO, gdzie rodzice znajdą wszystkie informacje i osoby do kontaktu.</a:t>
            </a:r>
          </a:p>
          <a:p>
            <a:r>
              <a:rPr lang="pl-PL" sz="2600" dirty="0"/>
              <a:t>Niestety – pomimo corocznych próśb - wciąż otrzymujemy zgłoszenia od rodziców, że w szkole nikt nie poinformował o konkursach organizowanych przez Mazowieckiego Kuratora Oświaty lub uniemożliwiał udział ucznia                                           w danym konkursie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813510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8124D-AB43-4D9E-9710-61B9535F9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ED5181A3-176B-2733-BD41-44A84D96AA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2195F9DA-E2E8-B00F-77BE-62D1D1FF2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0266" y="702048"/>
            <a:ext cx="7291456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Dyrektorze zapamiętaj!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E9FBBD-829B-7B16-5491-7BFDAF94F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514" y="2005441"/>
            <a:ext cx="11386960" cy="3850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600" dirty="0"/>
              <a:t>1. Każdy uczeń z klas IV-VIII ma prawo przystąpić do konkursu przedmiotowego, tematycznego lub interdyscyplinarnego.</a:t>
            </a:r>
          </a:p>
          <a:p>
            <a:pPr marL="0" indent="0">
              <a:buNone/>
            </a:pPr>
            <a:r>
              <a:rPr lang="pl-PL" sz="2600" dirty="0"/>
              <a:t>2. Zapoznaj uczniów i rodziców z ofertą konkursów MKO i regulaminami – możesz to zrobić przesyłając adres internetowej strony konkursów.</a:t>
            </a:r>
          </a:p>
          <a:p>
            <a:pPr marL="0" indent="0">
              <a:buNone/>
            </a:pPr>
            <a:r>
              <a:rPr lang="pl-PL" sz="2600" dirty="0"/>
              <a:t>3. Osobiście zapoznaj się z regulaminem i załącznikami danego konkursu, przede wszystkim z harmonogramami.</a:t>
            </a:r>
          </a:p>
          <a:p>
            <a:pPr marL="0" indent="0">
              <a:buNone/>
            </a:pPr>
            <a:r>
              <a:rPr lang="pl-PL" sz="2600" dirty="0"/>
              <a:t>4. Jeżeli w Twojej szkole jest dużo chętnych, a Ty masz dużo innych obowiązków wyznacz koordynatora ds. konkursów na terenie szkoły tj. osobę odpowiedzialną na przestrzeganie regulaminu danego konkursu.</a:t>
            </a:r>
          </a:p>
          <a:p>
            <a:pPr marL="0" indent="0">
              <a:buNone/>
            </a:pPr>
            <a:r>
              <a:rPr lang="pl-PL" sz="2600" dirty="0"/>
              <a:t>5. Upewnij się, że masz login i hasło. Sprawdź przed danym konkursem czy nie masz problemów z zalogowaniem się.</a:t>
            </a:r>
          </a:p>
          <a:p>
            <a:pPr marL="0" indent="0"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438245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8411B-9DA2-B50D-62B4-BCE1127FC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D139C51E-A2E1-D370-34CE-492772A2DB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5F931A-CD6A-29C6-AFF7-D0971F873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723" y="1831114"/>
            <a:ext cx="11116551" cy="3850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600" dirty="0"/>
              <a:t>6. Przestrzegaj terminów informowania o wynikach i wpisywania danych na Platformę Konkursową.</a:t>
            </a:r>
          </a:p>
          <a:p>
            <a:pPr marL="0" indent="0">
              <a:buNone/>
            </a:pPr>
            <a:r>
              <a:rPr lang="pl-PL" sz="2600" dirty="0"/>
              <a:t>7. Dopilnuj, aby Twój zdolny uczeń który zakwalifikował się na kolejny etap konkursu miał szansę dalszej rywalizacji.</a:t>
            </a:r>
          </a:p>
          <a:p>
            <a:pPr marL="0" indent="0">
              <a:buNone/>
            </a:pPr>
            <a:r>
              <a:rPr lang="pl-PL" sz="2600" dirty="0"/>
              <a:t>8. Wyznacz opiekuna i zapewnij bezpieczny dojazd na kolejny etap konkursu                    oraz powrót do szkoły.</a:t>
            </a:r>
          </a:p>
          <a:p>
            <a:pPr marL="0" indent="0">
              <a:buNone/>
            </a:pPr>
            <a:r>
              <a:rPr lang="pl-PL" sz="2600" dirty="0"/>
              <a:t>9. Jeżeli masz jakieś pytanie, problem w organizacji, pierwszy raz w Twojej szkole będzie odbywał się konkurs – skontaktuj się z koordynatorem konkursów MKO.</a:t>
            </a:r>
          </a:p>
          <a:p>
            <a:pPr marL="0" indent="0">
              <a:buNone/>
            </a:pPr>
            <a:r>
              <a:rPr lang="pl-PL" sz="2600" dirty="0"/>
              <a:t>10. Bądź razem ze swoimi nauczycielami współorganizatorem i współtwórcą sukcesów Waszych uczniów – wytypuj osoby do pomocy w organizacji etapu rejonowego i wojewódzkiego oraz nauczycieli do Zespołów Sprawdzających prace konkursowe uczestników.</a:t>
            </a:r>
          </a:p>
          <a:p>
            <a:pPr marL="0" indent="0"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54546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6580"/>
            <a:ext cx="12192000" cy="32639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3785370"/>
            <a:ext cx="9144000" cy="1000506"/>
          </a:xfrm>
        </p:spPr>
        <p:txBody>
          <a:bodyPr>
            <a:normAutofit/>
          </a:bodyPr>
          <a:lstStyle/>
          <a:p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Dziękuję za uwagę.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94433"/>
            <a:ext cx="12192000" cy="127665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743200" y="6522098"/>
            <a:ext cx="690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/>
              <a:t>Więcej informacji: </a:t>
            </a:r>
            <a:r>
              <a:rPr lang="pl-PL" sz="1200" dirty="0">
                <a:hlinkClick r:id="rId4"/>
              </a:rPr>
              <a:t>www.kuratorium.waw.pl</a:t>
            </a:r>
            <a:r>
              <a:rPr lang="pl-PL" sz="1200" dirty="0"/>
              <a:t>, oraz media społecznościowe: 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305" y="6552781"/>
            <a:ext cx="193964" cy="193964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51449" y="6550294"/>
            <a:ext cx="242455" cy="22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258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87781" y="910362"/>
            <a:ext cx="6816435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Kontakt z organizatorem konkursów:</a:t>
            </a:r>
            <a:endParaRPr lang="pl-PL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4001" y="2097227"/>
            <a:ext cx="10763994" cy="3850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W razie jakichkolwiek niejasności, problemów organizacyjnych należy skontaktować się z koordynatorem konkursów organizowanych przez MKO.</a:t>
            </a:r>
          </a:p>
          <a:p>
            <a:pPr marL="0" indent="0">
              <a:buNone/>
            </a:pPr>
            <a:r>
              <a:rPr lang="pl-PL" sz="2400" dirty="0"/>
              <a:t>W związku z dużą liczbą telefonów może występować problem z dodzwonieniem się. W takiej sytuacji proszę wysłać maila z zapytaniem i podać numer telefonu                          do kontaktu – przyspieszy to rozwiązanie problemu.</a:t>
            </a:r>
          </a:p>
          <a:p>
            <a:pPr marL="0" indent="0">
              <a:buNone/>
            </a:pPr>
            <a:r>
              <a:rPr lang="pl-PL" sz="2400" b="1" dirty="0">
                <a:solidFill>
                  <a:schemeClr val="accent5">
                    <a:lumMod val="75000"/>
                  </a:schemeClr>
                </a:solidFill>
              </a:rPr>
              <a:t>Koordynator konkursów MKO:</a:t>
            </a:r>
          </a:p>
          <a:p>
            <a:pPr marL="0" indent="0">
              <a:buNone/>
            </a:pPr>
            <a:r>
              <a:rPr lang="pl-PL" sz="2400" dirty="0"/>
              <a:t>Dominika </a:t>
            </a:r>
            <a:r>
              <a:rPr lang="pl-PL" sz="2400" dirty="0" err="1"/>
              <a:t>Piórczyńska</a:t>
            </a:r>
            <a:endParaRPr lang="pl-PL" sz="2400" dirty="0"/>
          </a:p>
          <a:p>
            <a:pPr marL="0" indent="0">
              <a:buNone/>
            </a:pPr>
            <a:r>
              <a:rPr lang="pl-PL" sz="2400" dirty="0"/>
              <a:t>st. wizytator Wydziału Kształcenia Ogólnego </a:t>
            </a:r>
          </a:p>
          <a:p>
            <a:pPr marL="0" indent="0">
              <a:buNone/>
            </a:pPr>
            <a:r>
              <a:rPr lang="pl-PL" sz="2400" dirty="0"/>
              <a:t>e-mail: </a:t>
            </a:r>
            <a:r>
              <a:rPr lang="pl-PL" sz="2400" dirty="0">
                <a:hlinkClick r:id="rId4"/>
              </a:rPr>
              <a:t>dominika.piorczynska@kuratorium.waw.pl</a:t>
            </a:r>
            <a:r>
              <a:rPr lang="pl-PL" sz="2400" dirty="0"/>
              <a:t>                                                                                 </a:t>
            </a:r>
          </a:p>
          <a:p>
            <a:pPr marL="0" indent="0">
              <a:buNone/>
            </a:pPr>
            <a:r>
              <a:rPr lang="pl-PL" sz="2400" dirty="0"/>
              <a:t>lub e-mail podany w regulaminie danego konkursu</a:t>
            </a:r>
          </a:p>
          <a:p>
            <a:pPr marL="0" indent="0">
              <a:buNone/>
            </a:pPr>
            <a:r>
              <a:rPr lang="pl-PL" sz="2400" dirty="0"/>
              <a:t>tel.: (22) 551 24 00 wew.4104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280248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46501" y="709391"/>
            <a:ext cx="7536874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KONURSY PRZEDMIOTOWE (12)</a:t>
            </a:r>
            <a:endParaRPr lang="pl-PL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7138" y="1914241"/>
            <a:ext cx="10515600" cy="3850411"/>
          </a:xfrm>
        </p:spPr>
        <p:txBody>
          <a:bodyPr>
            <a:noAutofit/>
          </a:bodyPr>
          <a:lstStyle/>
          <a:p>
            <a:pPr marL="36000" indent="0">
              <a:buNone/>
            </a:pPr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Organizatorzy:</a:t>
            </a:r>
          </a:p>
          <a:p>
            <a:pPr marL="7200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b="1" dirty="0"/>
              <a:t>MKO:</a:t>
            </a:r>
            <a:r>
              <a:rPr lang="pl-PL" dirty="0"/>
              <a:t> j. angielski, j. niemiecki, j. hiszpański, j. francuski, biologia, chemia, fizyka, geografia, historia, j. polski, matematyka 	</a:t>
            </a:r>
            <a:r>
              <a:rPr lang="pl-PL" dirty="0">
                <a:hlinkClick r:id="rId3"/>
              </a:rPr>
              <a:t>www.konkursy.kuratorium.waw.pl</a:t>
            </a:r>
            <a:endParaRPr lang="pl-PL" dirty="0"/>
          </a:p>
          <a:p>
            <a:pPr marL="7200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b="1" dirty="0"/>
              <a:t>OEIiZK na zlecenie MKO:</a:t>
            </a:r>
            <a:r>
              <a:rPr lang="pl-PL" dirty="0"/>
              <a:t> informatyka                        	</a:t>
            </a:r>
            <a:r>
              <a:rPr lang="pl-PL" dirty="0">
                <a:hlinkClick r:id="rId4"/>
              </a:rPr>
              <a:t>https://logia.oeiizk.edu.pl/</a:t>
            </a:r>
            <a:r>
              <a:rPr lang="pl-PL" dirty="0"/>
              <a:t>                                                                           Koordynator konkursu LOGIA: Agnieszka Samulska                                       tel.: (22) 57 94 100                                                                                                          e-mail: </a:t>
            </a:r>
            <a:r>
              <a:rPr lang="pl-PL" dirty="0">
                <a:hlinkClick r:id="rId5"/>
              </a:rPr>
              <a:t>logia@oeiizk.edu.pl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487012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854E5-3A65-68DB-279E-900778CF3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3E439DAF-4E0D-F37A-8BCD-EB62A2C4E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37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F29DB9-5DD7-86F7-7FC1-4DECAA142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137" y="2092371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pl-PL" dirty="0"/>
              <a:t>Na stronach organizatorów znajdują się: 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pl-PL" b="1" dirty="0"/>
              <a:t>regulaminy wraz z załącznikami                                                                        </a:t>
            </a:r>
            <a:r>
              <a:rPr lang="pl-PL" dirty="0"/>
              <a:t>(m.in.: harmonogramy, wzory oświadczeń)  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pl-PL" b="1" dirty="0"/>
              <a:t>programy merytoryczne 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endParaRPr lang="pl-PL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pl-PL" dirty="0"/>
              <a:t>Publikowane będą również inne informacje organizacyjne i bieżące. Zgodnie z harmonogramami konkursów zostaną opublikowane wyniki uczestników oraz listy uczniów zakwalifikowanych na kolejne etapy.</a:t>
            </a: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772952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A2982-2E98-E517-BAA0-48457A558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38904A21-2FD5-0BAA-B3ED-073CE8821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05966DD0-1321-DD80-173C-F522212CE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3407" y="910362"/>
            <a:ext cx="7168738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Platforma Konkursowa (panel) dla dyrektorów szkół</a:t>
            </a:r>
            <a:endParaRPr lang="pl-PL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1F6141-EEE8-199E-C194-DF408020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31075"/>
            <a:ext cx="10515600" cy="3850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dirty="0"/>
              <a:t>jest dostępna pod adresem </a:t>
            </a:r>
            <a:r>
              <a:rPr lang="pl-PL" dirty="0">
                <a:hlinkClick r:id="rId3"/>
              </a:rPr>
              <a:t>www.konkursyprzedmiotowe.pl</a:t>
            </a:r>
            <a:endParaRPr lang="pl-PL" dirty="0"/>
          </a:p>
          <a:p>
            <a:r>
              <a:rPr lang="pl-PL" dirty="0"/>
              <a:t>Na internetowej stronie konkursów MKO znajduje się „zakładka”              która po kliknięciu przekieruje automatycznie na Platformę. </a:t>
            </a:r>
          </a:p>
          <a:p>
            <a:r>
              <a:rPr lang="pl-PL" dirty="0"/>
              <a:t>Dyrektor szkoły korzysta z loginu i hasła, które zostało nadane przez organizatorów konkursów (MKO lub MSCDN) w latach ubiegłych.             Przy braku loginu i hasła należy niezwłocznie skontaktować się                       z koordynatorem konkursów MKO.</a:t>
            </a:r>
          </a:p>
          <a:p>
            <a:r>
              <a:rPr lang="pl-PL" dirty="0"/>
              <a:t>Należy chronić login i hasło. Dyrektor powinien samodzielnie z nich korzystać lub wyznaczyć jedną osobę odpowiedzialną za pobieranie materiałów oraz wprowadzanie danych.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047098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5BFFA-9C59-0ED2-89A1-5666A999F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70482828-A1ED-C5C1-EC5F-B2CD93D301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37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A5468C-B255-DB34-965E-E57F0135D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137" y="2092371"/>
            <a:ext cx="10515600" cy="3850411"/>
          </a:xfrm>
        </p:spPr>
        <p:txBody>
          <a:bodyPr>
            <a:noAutofit/>
          </a:bodyPr>
          <a:lstStyle/>
          <a:p>
            <a:r>
              <a:rPr lang="pl-PL" dirty="0"/>
              <a:t>Od 22 września br. możliwe będzie pierwsze logowanie do panelu. Warto zapoznać się z materiałami ułatwiającymi organizację konkursów.</a:t>
            </a:r>
          </a:p>
          <a:p>
            <a:r>
              <a:rPr lang="pl-PL" dirty="0"/>
              <a:t>Przy pierwszym logowaniu należy edytować dane szkoły i nanieść niezbędne poprawki.</a:t>
            </a:r>
          </a:p>
          <a:p>
            <a:r>
              <a:rPr lang="pl-PL" dirty="0"/>
              <a:t>Arkusze zadań można pobrać w przeddzień konkursu, a model odpowiedzi po przeprowadzeniu konkursu.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566799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7375D-2AD7-69FD-8C7F-C0A513671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4CEE2D6-2CA2-BEA5-41DF-CB966B2C65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164FD8E3-F7BD-FCDC-AABD-43E2DF3BD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110" y="1914241"/>
            <a:ext cx="8593777" cy="865908"/>
          </a:xfrm>
        </p:spPr>
        <p:txBody>
          <a:bodyPr>
            <a:noAutofit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</a:rPr>
              <a:t>Najważniejsze zmiany w regulaminie konkursów przedmiotowych MKO:</a:t>
            </a:r>
            <a:endParaRPr lang="pl-PL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4CA0B4-D7CF-0FBC-5BBD-316FA66ED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3007589"/>
            <a:ext cx="10515600" cy="38504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b="1" dirty="0"/>
              <a:t>Zmiana procedur dotyczących dostosowań:</a:t>
            </a:r>
          </a:p>
          <a:p>
            <a:r>
              <a:rPr lang="pl-PL" dirty="0"/>
              <a:t>Decyzję o ewentualnym dostosowaniu warunków do potrzeb                         i możliwości uczestnika podejmuje organizator po zapoznaniu się                    z przekazaną dokumentacją od dyrektora szkoły.</a:t>
            </a:r>
          </a:p>
          <a:p>
            <a:r>
              <a:rPr lang="pl-PL" dirty="0"/>
              <a:t>Zgodnie z regulaminem do 19 września br. rodzic/prawny opiekun składa do dyrektora szkoły wniosek o dostosowanie                                  (załącznik nr 6 do regulaminu) wraz z niezbędną dokumentacją – orzeczenie (jeżeli nie ma w szkole) i/lub zaświadczenie lekarskie.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29025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5CA57-9E4D-41EA-5BA8-52CD40DD0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717BE63-B429-5631-75CF-4492A74CD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37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7B47A8-4384-ACAE-EE87-75C444E5F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136" y="2092371"/>
            <a:ext cx="11077565" cy="3850411"/>
          </a:xfrm>
        </p:spPr>
        <p:txBody>
          <a:bodyPr>
            <a:noAutofit/>
          </a:bodyPr>
          <a:lstStyle/>
          <a:p>
            <a:r>
              <a:rPr lang="pl-PL" dirty="0"/>
              <a:t>W sytuacjach szczególnych, które nastąpiły w terminie późniejszym  należy skontaktować się z koordynatorem konkursów MKO.</a:t>
            </a:r>
          </a:p>
          <a:p>
            <a:r>
              <a:rPr lang="pl-PL" dirty="0"/>
              <a:t>Dyrektor szkoły po zapoznaniu się z wnioskiem oraz właściwą dokumentacją stwierdza, czy zostały spełnione wymogi formalne.               Jeżeli tak, to wypełnia formularz o dostosowanie (zał. nr 7 do regulaminu) i niezwłocznie przekazuje mailem skan podpisanego formularza                           z ewentualnymi załącznikami do koordynatora konkursów MKO (najpóźniej do 26 września br.).</a:t>
            </a:r>
          </a:p>
          <a:p>
            <a:r>
              <a:rPr lang="pl-PL" dirty="0"/>
              <a:t>Koordynator informuje dyrektora szkoły o podjętej decyzji.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 dirty="0"/>
          </a:p>
          <a:p>
            <a:pPr>
              <a:lnSpc>
                <a:spcPct val="10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60778546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1636</Words>
  <Application>Microsoft Office PowerPoint</Application>
  <PresentationFormat>Panoramiczny</PresentationFormat>
  <Paragraphs>130</Paragraphs>
  <Slides>23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8" baseType="lpstr">
      <vt:lpstr>Aptos</vt:lpstr>
      <vt:lpstr>Arial</vt:lpstr>
      <vt:lpstr>Calibri</vt:lpstr>
      <vt:lpstr>Calibri Light</vt:lpstr>
      <vt:lpstr>Motyw pakietu Office</vt:lpstr>
      <vt:lpstr>KONKURSY ORGANIZOWANE PRZEZ MAZOWIECKIEGO KURATORA OŚWIATY (MKO) DLA UCZNIÓW KLAS IV-VIII  SZKÓŁ PODSTAWOWYCH W ROKU SZKOLNYM 2025/2026</vt:lpstr>
      <vt:lpstr>Prezentacja programu PowerPoint</vt:lpstr>
      <vt:lpstr>Kontakt z organizatorem konkursów:</vt:lpstr>
      <vt:lpstr>KONURSY PRZEDMIOTOWE (12)</vt:lpstr>
      <vt:lpstr>Prezentacja programu PowerPoint</vt:lpstr>
      <vt:lpstr>Platforma Konkursowa (panel) dla dyrektorów szkół</vt:lpstr>
      <vt:lpstr>Prezentacja programu PowerPoint</vt:lpstr>
      <vt:lpstr>Najważniejsze zmiany w regulaminie konkursów przedmiotowych MKO:</vt:lpstr>
      <vt:lpstr>Prezentacja programu PowerPoint</vt:lpstr>
      <vt:lpstr>Ważne!</vt:lpstr>
      <vt:lpstr>Prezentacja programu PowerPoint</vt:lpstr>
      <vt:lpstr>Etap szkolny – przebieg konkursu</vt:lpstr>
      <vt:lpstr>Obowiązki dyrektora szkoły po przeprowadzeniu etapu szkolnego</vt:lpstr>
      <vt:lpstr>Uwaga!</vt:lpstr>
      <vt:lpstr>Zgłaszanie uczestników na panel</vt:lpstr>
      <vt:lpstr>Obowiązki dyrektora – weryfikacja</vt:lpstr>
      <vt:lpstr>KONKURSY TEMATYCZNE  I INTERDYSCYPLINARNE</vt:lpstr>
      <vt:lpstr>Prezentacja programu PowerPoint</vt:lpstr>
      <vt:lpstr>Prezentacja programu PowerPoint</vt:lpstr>
      <vt:lpstr>Prezentacja programu PowerPoint</vt:lpstr>
      <vt:lpstr>Dyrektorze zapamiętaj!</vt:lpstr>
      <vt:lpstr>Prezentacja programu PowerPoint</vt:lpstr>
      <vt:lpstr>Dziękuję za uwagę.</vt:lpstr>
    </vt:vector>
  </TitlesOfParts>
  <Company>Kuratorium Oświaty w Warszawie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Wioletta Krzyżanowska</dc:creator>
  <cp:lastModifiedBy>Dominika Piórczyńska</cp:lastModifiedBy>
  <cp:revision>32</cp:revision>
  <dcterms:created xsi:type="dcterms:W3CDTF">2024-08-25T10:35:05Z</dcterms:created>
  <dcterms:modified xsi:type="dcterms:W3CDTF">2025-09-12T07:56:37Z</dcterms:modified>
</cp:coreProperties>
</file>